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256" r:id="rId5"/>
    <p:sldId id="257" r:id="rId6"/>
    <p:sldId id="264" r:id="rId7"/>
    <p:sldId id="260" r:id="rId8"/>
    <p:sldId id="262" r:id="rId9"/>
    <p:sldId id="261" r:id="rId10"/>
    <p:sldId id="265"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4DFE4-6E79-44C1-9C35-236B439B5EFE}" v="8" dt="2023-04-06T03:13:50.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varScale="1">
        <p:scale>
          <a:sx n="127" d="100"/>
          <a:sy n="127" d="100"/>
        </p:scale>
        <p:origin x="162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Study Scenario</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dirty="0">
              <a:solidFill>
                <a:schemeClr val="bg1"/>
              </a:solidFill>
            </a:rPr>
            <a:t>Qualitative Methodology</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dirty="0">
              <a:solidFill>
                <a:schemeClr val="bg1"/>
              </a:solidFill>
            </a:rPr>
            <a:t>Sample Population and Size</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dirty="0">
              <a:solidFill>
                <a:schemeClr val="bg1"/>
              </a:solidFill>
            </a:rPr>
            <a:t>Research Questions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Data Triangulation</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custLinFactNeighborX="0" custLinFactNeighborY="319"/>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custLinFactNeighborX="-3787" custLinFactNeighborY="1622"/>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ECF89-2783-4E78-A209-A16EF114A1AA}" type="doc">
      <dgm:prSet loTypeId="urn:microsoft.com/office/officeart/2016/7/layout/LinProcess3"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endParaRPr lang="en-US" sz="2000" dirty="0">
            <a:solidFill>
              <a:schemeClr val="bg1"/>
            </a:solidFill>
          </a:endParaRPr>
        </a:p>
        <a:p>
          <a:r>
            <a:rPr lang="en-US" sz="2000" dirty="0">
              <a:solidFill>
                <a:schemeClr val="bg1"/>
              </a:solidFill>
            </a:rPr>
            <a:t>What are the experiences of ELL students in the AI-based science curriculum?</a:t>
          </a:r>
          <a:r>
            <a:rPr lang="en-US" sz="2000" noProof="1">
              <a:solidFill>
                <a:schemeClr val="bg1"/>
              </a:solidFill>
            </a:rPr>
            <a:t> </a:t>
          </a:r>
        </a:p>
      </dgm:t>
    </dgm:pt>
    <dgm:pt modelId="{A40BCF22-228C-4E6F-A028-7BBDE5C12E5A}" type="parTrans" cxnId="{8FB3CA80-DD34-4F68-B118-EAE12645570F}">
      <dgm:prSet/>
      <dgm:spPr/>
      <dgm:t>
        <a:bodyPr/>
        <a:lstStyle/>
        <a:p>
          <a:endParaRPr lang="en-US"/>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E11A269-561D-4BA1-BC45-87F6759FD368}">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2000" kern="1200" dirty="0">
            <a:solidFill>
              <a:srgbClr val="FFFFFF"/>
            </a:solidFill>
            <a:latin typeface="Calibri"/>
            <a:ea typeface="+mn-ea"/>
            <a:cs typeface="+mn-cs"/>
          </a:endParaRPr>
        </a:p>
        <a:p>
          <a:pPr marL="0" lvl="0" indent="0" algn="l" defTabSz="711200">
            <a:lnSpc>
              <a:spcPct val="90000"/>
            </a:lnSpc>
            <a:spcBef>
              <a:spcPct val="0"/>
            </a:spcBef>
            <a:spcAft>
              <a:spcPct val="35000"/>
            </a:spcAft>
            <a:buNone/>
          </a:pPr>
          <a:r>
            <a:rPr lang="en-US" sz="2000" kern="1200" dirty="0">
              <a:solidFill>
                <a:srgbClr val="FFFFFF"/>
              </a:solidFill>
              <a:latin typeface="Calibri"/>
              <a:ea typeface="+mn-ea"/>
              <a:cs typeface="+mn-cs"/>
            </a:rPr>
            <a:t>How do ELL students perceive the effectiveness of the AI-based science curriculum in comparison to traditional teaching methods?</a:t>
          </a:r>
          <a:r>
            <a:rPr lang="en-US" sz="2000" kern="1200" noProof="1">
              <a:solidFill>
                <a:srgbClr val="FFFFFF"/>
              </a:solidFill>
              <a:latin typeface="Calibri"/>
              <a:ea typeface="+mn-ea"/>
              <a:cs typeface="+mn-cs"/>
            </a:rPr>
            <a:t> </a:t>
          </a:r>
        </a:p>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4A66CBC3-2E89-46E5-B2EA-1705F05E6FDD}" type="parTrans" cxnId="{2E9E5A02-0CE8-4569-9B67-05EE24CE2438}">
      <dgm:prSet/>
      <dgm:spPr/>
      <dgm:t>
        <a:bodyPr/>
        <a:lstStyle/>
        <a:p>
          <a:endParaRPr lang="en-US"/>
        </a:p>
      </dgm:t>
    </dgm:pt>
    <dgm:pt modelId="{C9DED455-19B5-45BA-AEF1-572CA46E947B}" type="sibTrans" cxnId="{2E9E5A02-0CE8-4569-9B67-05EE24CE2438}">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a:p>
          <a:pPr marL="0" lvl="0" indent="0" algn="l" defTabSz="711200">
            <a:lnSpc>
              <a:spcPct val="90000"/>
            </a:lnSpc>
            <a:spcBef>
              <a:spcPct val="0"/>
            </a:spcBef>
            <a:spcAft>
              <a:spcPct val="35000"/>
            </a:spcAft>
            <a:buNone/>
          </a:pPr>
          <a:r>
            <a:rPr lang="en-US" sz="2000" kern="1200" dirty="0">
              <a:solidFill>
                <a:srgbClr val="FFFFFF"/>
              </a:solidFill>
              <a:latin typeface="Calibri"/>
              <a:ea typeface="+mn-ea"/>
              <a:cs typeface="+mn-cs"/>
            </a:rPr>
            <a:t>What suggestions do ELL students have to improve the AI-based science curriculum for their learning needs?</a:t>
          </a:r>
          <a:r>
            <a:rPr lang="en-US" sz="2000" kern="1200" noProof="1">
              <a:solidFill>
                <a:srgbClr val="FFFFFF"/>
              </a:solidFill>
              <a:latin typeface="Calibri"/>
              <a:ea typeface="+mn-ea"/>
              <a:cs typeface="+mn-cs"/>
            </a:rPr>
            <a:t> </a:t>
          </a:r>
        </a:p>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CE6B5045-A42D-4562-9588-2342D0E47934}" type="parTrans" cxnId="{B49FD08F-C9D7-4FC0-B446-ED9717719A00}">
      <dgm:prSet/>
      <dgm:spPr/>
      <dgm:t>
        <a:bodyPr/>
        <a:lstStyle/>
        <a:p>
          <a:endParaRPr lang="en-US"/>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ACE795D8-4182-4DF1-B098-DD0AD48044C8}" type="pres">
      <dgm:prSet presAssocID="{BB0ECF89-2783-4E78-A209-A16EF114A1AA}" presName="Name0" presStyleCnt="0">
        <dgm:presLayoutVars>
          <dgm:animLvl val="lvl"/>
          <dgm:resizeHandles val="exact"/>
        </dgm:presLayoutVars>
      </dgm:prSet>
      <dgm:spPr/>
    </dgm:pt>
    <dgm:pt modelId="{01457034-7B47-4E8B-B040-E0565D08290C}" type="pres">
      <dgm:prSet presAssocID="{FFB58190-E438-47AF-86F3-FAEC2813ACF1}" presName="compositeNode" presStyleCnt="0">
        <dgm:presLayoutVars>
          <dgm:bulletEnabled val="1"/>
        </dgm:presLayoutVars>
      </dgm:prSet>
      <dgm:spPr/>
    </dgm:pt>
    <dgm:pt modelId="{39A872F9-A5B8-4211-9FCD-79722E167124}" type="pres">
      <dgm:prSet presAssocID="{FFB58190-E438-47AF-86F3-FAEC2813ACF1}" presName="bgRect" presStyleLbl="bgAccFollowNode1" presStyleIdx="0" presStyleCnt="3" custLinFactNeighborY="-671"/>
      <dgm:spPr/>
    </dgm:pt>
    <dgm:pt modelId="{8157E768-0524-44F1-8F00-7DF53576D2D6}" type="pres">
      <dgm:prSet presAssocID="{547F8894-C324-4B84-95BE-A51E4FE0FA16}" presName="sibTransNodeCircle" presStyleLbl="alignNode1" presStyleIdx="0" presStyleCnt="6">
        <dgm:presLayoutVars>
          <dgm:chMax val="0"/>
          <dgm:bulletEnabled/>
        </dgm:presLayoutVars>
      </dgm:prSet>
      <dgm:spPr>
        <a:xfrm>
          <a:off x="990361" y="435133"/>
          <a:ext cx="1305401" cy="1305401"/>
        </a:xfrm>
        <a:prstGeom prst="rect">
          <a:avLst/>
        </a:prstGeom>
      </dgm:spPr>
    </dgm:pt>
    <dgm:pt modelId="{676D607A-85D2-4EAF-B264-A9D94B61A4FF}" type="pres">
      <dgm:prSet presAssocID="{FFB58190-E438-47AF-86F3-FAEC2813ACF1}" presName="bottomLine" presStyleLbl="alignNode1" presStyleIdx="1" presStyleCnt="6">
        <dgm:presLayoutVars/>
      </dgm:prSet>
      <dgm:spPr/>
    </dgm:pt>
    <dgm:pt modelId="{3DFCE59B-AEDE-4DE2-8B09-D05F047AB42F}" type="pres">
      <dgm:prSet presAssocID="{FFB58190-E438-47AF-86F3-FAEC2813ACF1}" presName="nodeText" presStyleLbl="bgAccFollowNode1" presStyleIdx="0" presStyleCnt="3">
        <dgm:presLayoutVars>
          <dgm:bulletEnabled val="1"/>
        </dgm:presLayoutVars>
      </dgm:prSet>
      <dgm:spPr/>
    </dgm:pt>
    <dgm:pt modelId="{AD65492C-54BB-4101-B1E0-86F57716A25E}" type="pres">
      <dgm:prSet presAssocID="{547F8894-C324-4B84-95BE-A51E4FE0FA16}" presName="sibTrans" presStyleCnt="0"/>
      <dgm:spPr/>
    </dgm:pt>
    <dgm:pt modelId="{9A0277E3-55B2-4FAA-BDD3-FFC27311B05B}" type="pres">
      <dgm:prSet presAssocID="{CE11A269-561D-4BA1-BC45-87F6759FD368}" presName="compositeNode" presStyleCnt="0">
        <dgm:presLayoutVars>
          <dgm:bulletEnabled val="1"/>
        </dgm:presLayoutVars>
      </dgm:prSet>
      <dgm:spPr/>
    </dgm:pt>
    <dgm:pt modelId="{AE95CEBE-1AD7-41D4-9CEE-5BA77CA8C01E}" type="pres">
      <dgm:prSet presAssocID="{CE11A269-561D-4BA1-BC45-87F6759FD368}" presName="bgRect" presStyleLbl="bgAccFollowNode1" presStyleIdx="1" presStyleCnt="3"/>
      <dgm:spPr>
        <a:xfrm>
          <a:off x="3614737" y="0"/>
          <a:ext cx="3286125" cy="4351338"/>
        </a:xfrm>
        <a:prstGeom prst="rect">
          <a:avLst/>
        </a:prstGeom>
      </dgm:spPr>
    </dgm:pt>
    <dgm:pt modelId="{AFA09309-0DCE-4477-82D3-AAF980A85A37}" type="pres">
      <dgm:prSet presAssocID="{C9DED455-19B5-45BA-AEF1-572CA46E947B}" presName="sibTransNodeCircle" presStyleLbl="alignNode1" presStyleIdx="2" presStyleCnt="6">
        <dgm:presLayoutVars>
          <dgm:chMax val="0"/>
          <dgm:bulletEnabled/>
        </dgm:presLayoutVars>
      </dgm:prSet>
      <dgm:spPr>
        <a:xfrm>
          <a:off x="4605099" y="435133"/>
          <a:ext cx="1305401" cy="1305401"/>
        </a:xfrm>
        <a:prstGeom prst="rect">
          <a:avLst/>
        </a:prstGeom>
      </dgm:spPr>
    </dgm:pt>
    <dgm:pt modelId="{70685E0F-5EC9-4D84-80D5-F2F78DC3CFFC}" type="pres">
      <dgm:prSet presAssocID="{CE11A269-561D-4BA1-BC45-87F6759FD368}" presName="bottomLine" presStyleLbl="alignNode1" presStyleIdx="3" presStyleCnt="6">
        <dgm:presLayoutVars/>
      </dgm:prSet>
      <dgm:spPr/>
    </dgm:pt>
    <dgm:pt modelId="{E8E0C55E-232A-41CA-87BA-45B86ABED6ED}" type="pres">
      <dgm:prSet presAssocID="{CE11A269-561D-4BA1-BC45-87F6759FD368}" presName="nodeText" presStyleLbl="bgAccFollowNode1" presStyleIdx="1" presStyleCnt="3">
        <dgm:presLayoutVars>
          <dgm:bulletEnabled val="1"/>
        </dgm:presLayoutVars>
      </dgm:prSet>
      <dgm:spPr/>
    </dgm:pt>
    <dgm:pt modelId="{556726A2-0416-41E0-99B4-BCA6885784BC}" type="pres">
      <dgm:prSet presAssocID="{C9DED455-19B5-45BA-AEF1-572CA46E947B}" presName="sibTrans" presStyleCnt="0"/>
      <dgm:spPr/>
    </dgm:pt>
    <dgm:pt modelId="{F4C4AEC7-6D64-4C71-ADC5-0F5CC45360C6}" type="pres">
      <dgm:prSet presAssocID="{C2A3EC29-44BC-4E51-92DE-E27BF9CD4489}" presName="compositeNode" presStyleCnt="0">
        <dgm:presLayoutVars>
          <dgm:bulletEnabled val="1"/>
        </dgm:presLayoutVars>
      </dgm:prSet>
      <dgm:spPr/>
    </dgm:pt>
    <dgm:pt modelId="{3AF3868F-681F-4EF9-8B83-F3B0F354A4C4}" type="pres">
      <dgm:prSet presAssocID="{C2A3EC29-44BC-4E51-92DE-E27BF9CD4489}" presName="bgRect" presStyleLbl="bgAccFollowNode1" presStyleIdx="2" presStyleCnt="3" custLinFactNeighborX="1158" custLinFactNeighborY="226"/>
      <dgm:spPr>
        <a:xfrm>
          <a:off x="7229475" y="0"/>
          <a:ext cx="3286125" cy="4351338"/>
        </a:xfrm>
        <a:prstGeom prst="rect">
          <a:avLst/>
        </a:prstGeom>
      </dgm:spPr>
    </dgm:pt>
    <dgm:pt modelId="{9718E67E-2C8C-4093-AB5F-E3BEFAAEA31B}" type="pres">
      <dgm:prSet presAssocID="{10254594-A53F-49FE-B0F2-BC233EE7109F}" presName="sibTransNodeCircle" presStyleLbl="alignNode1" presStyleIdx="4" presStyleCnt="6">
        <dgm:presLayoutVars>
          <dgm:chMax val="0"/>
          <dgm:bulletEnabled/>
        </dgm:presLayoutVars>
      </dgm:prSet>
      <dgm:spPr>
        <a:xfrm>
          <a:off x="8219836" y="435133"/>
          <a:ext cx="1305401" cy="1305401"/>
        </a:xfrm>
        <a:prstGeom prst="rect">
          <a:avLst/>
        </a:prstGeom>
      </dgm:spPr>
    </dgm:pt>
    <dgm:pt modelId="{13CAC05E-7817-4F00-94BF-9DC0F20DF1D8}" type="pres">
      <dgm:prSet presAssocID="{C2A3EC29-44BC-4E51-92DE-E27BF9CD4489}" presName="bottomLine" presStyleLbl="alignNode1" presStyleIdx="5" presStyleCnt="6">
        <dgm:presLayoutVars/>
      </dgm:prSet>
      <dgm:spPr/>
    </dgm:pt>
    <dgm:pt modelId="{90A7E684-CAA3-435E-B654-85F1BA7D2B87}" type="pres">
      <dgm:prSet presAssocID="{C2A3EC29-44BC-4E51-92DE-E27BF9CD4489}" presName="nodeText" presStyleLbl="bgAccFollowNode1" presStyleIdx="2" presStyleCnt="3">
        <dgm:presLayoutVars>
          <dgm:bulletEnabled val="1"/>
        </dgm:presLayoutVars>
      </dgm:prSet>
      <dgm:spPr/>
    </dgm:pt>
  </dgm:ptLst>
  <dgm:cxnLst>
    <dgm:cxn modelId="{2E9E5A02-0CE8-4569-9B67-05EE24CE2438}" srcId="{BB0ECF89-2783-4E78-A209-A16EF114A1AA}" destId="{CE11A269-561D-4BA1-BC45-87F6759FD368}" srcOrd="1" destOrd="0" parTransId="{4A66CBC3-2E89-46E5-B2EA-1705F05E6FDD}" sibTransId="{C9DED455-19B5-45BA-AEF1-572CA46E947B}"/>
    <dgm:cxn modelId="{D2545B17-F0FC-41C0-8AE6-C63C564398B0}" type="presOf" srcId="{CE11A269-561D-4BA1-BC45-87F6759FD368}" destId="{AE95CEBE-1AD7-41D4-9CEE-5BA77CA8C01E}" srcOrd="0" destOrd="0" presId="urn:microsoft.com/office/officeart/2016/7/layout/LinProcess3"/>
    <dgm:cxn modelId="{36884E1A-39D3-4491-AFD6-BCBC6392A59E}" type="presOf" srcId="{CE11A269-561D-4BA1-BC45-87F6759FD368}" destId="{E8E0C55E-232A-41CA-87BA-45B86ABED6ED}" srcOrd="1" destOrd="0" presId="urn:microsoft.com/office/officeart/2016/7/layout/LinProcess3"/>
    <dgm:cxn modelId="{2229DB1B-DE4F-469E-8FA0-07BEC5B5F9D6}" type="presOf" srcId="{10254594-A53F-49FE-B0F2-BC233EE7109F}" destId="{9718E67E-2C8C-4093-AB5F-E3BEFAAEA31B}" srcOrd="0" destOrd="0" presId="urn:microsoft.com/office/officeart/2016/7/layout/LinProcess3"/>
    <dgm:cxn modelId="{0C140A6B-1B4A-4553-81FF-5591D9487696}" type="presOf" srcId="{C2A3EC29-44BC-4E51-92DE-E27BF9CD4489}" destId="{3AF3868F-681F-4EF9-8B83-F3B0F354A4C4}" srcOrd="0" destOrd="0" presId="urn:microsoft.com/office/officeart/2016/7/layout/LinProcess3"/>
    <dgm:cxn modelId="{025C3756-4F90-42F6-B826-13223FDABED0}" type="presOf" srcId="{547F8894-C324-4B84-95BE-A51E4FE0FA16}" destId="{8157E768-0524-44F1-8F00-7DF53576D2D6}" srcOrd="0" destOrd="0" presId="urn:microsoft.com/office/officeart/2016/7/layout/LinProcess3"/>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469CA3A1-2EC0-458C-B828-8121A2D4750A}" type="presOf" srcId="{BB0ECF89-2783-4E78-A209-A16EF114A1AA}" destId="{ACE795D8-4182-4DF1-B098-DD0AD48044C8}" srcOrd="0" destOrd="0" presId="urn:microsoft.com/office/officeart/2016/7/layout/LinProcess3"/>
    <dgm:cxn modelId="{C8A4ECC3-0B95-497F-8D57-1124DFD9842C}" type="presOf" srcId="{C2A3EC29-44BC-4E51-92DE-E27BF9CD4489}" destId="{90A7E684-CAA3-435E-B654-85F1BA7D2B87}" srcOrd="1" destOrd="0" presId="urn:microsoft.com/office/officeart/2016/7/layout/LinProcess3"/>
    <dgm:cxn modelId="{13094BE1-4993-450F-9A18-CF0E62019EF7}" type="presOf" srcId="{FFB58190-E438-47AF-86F3-FAEC2813ACF1}" destId="{39A872F9-A5B8-4211-9FCD-79722E167124}" srcOrd="0" destOrd="0" presId="urn:microsoft.com/office/officeart/2016/7/layout/LinProcess3"/>
    <dgm:cxn modelId="{8A5C10EE-3A87-49FC-9945-C0118988EF8D}" type="presOf" srcId="{C9DED455-19B5-45BA-AEF1-572CA46E947B}" destId="{AFA09309-0DCE-4477-82D3-AAF980A85A37}" srcOrd="0" destOrd="0" presId="urn:microsoft.com/office/officeart/2016/7/layout/LinProcess3"/>
    <dgm:cxn modelId="{D24113F0-9FAB-4A26-B7AA-17C02606FE1D}" type="presOf" srcId="{FFB58190-E438-47AF-86F3-FAEC2813ACF1}" destId="{3DFCE59B-AEDE-4DE2-8B09-D05F047AB42F}" srcOrd="1" destOrd="0" presId="urn:microsoft.com/office/officeart/2016/7/layout/LinProcess3"/>
    <dgm:cxn modelId="{76481A27-79A5-48E5-BA29-16004448893C}" type="presParOf" srcId="{ACE795D8-4182-4DF1-B098-DD0AD48044C8}" destId="{01457034-7B47-4E8B-B040-E0565D08290C}" srcOrd="0" destOrd="0" presId="urn:microsoft.com/office/officeart/2016/7/layout/LinProcess3"/>
    <dgm:cxn modelId="{86BEA9C1-5DDA-42C2-937D-A7130110FF74}" type="presParOf" srcId="{01457034-7B47-4E8B-B040-E0565D08290C}" destId="{39A872F9-A5B8-4211-9FCD-79722E167124}" srcOrd="0" destOrd="0" presId="urn:microsoft.com/office/officeart/2016/7/layout/LinProcess3"/>
    <dgm:cxn modelId="{7DC5639C-5BDF-4F6D-A737-811AEFB16C12}" type="presParOf" srcId="{01457034-7B47-4E8B-B040-E0565D08290C}" destId="{8157E768-0524-44F1-8F00-7DF53576D2D6}" srcOrd="1" destOrd="0" presId="urn:microsoft.com/office/officeart/2016/7/layout/LinProcess3"/>
    <dgm:cxn modelId="{9BE7A881-53AA-46A4-B4D9-5952CA3DDD83}" type="presParOf" srcId="{01457034-7B47-4E8B-B040-E0565D08290C}" destId="{676D607A-85D2-4EAF-B264-A9D94B61A4FF}" srcOrd="2" destOrd="0" presId="urn:microsoft.com/office/officeart/2016/7/layout/LinProcess3"/>
    <dgm:cxn modelId="{3CDC6E8B-95DF-4144-9A43-8F1F01D9B5EA}" type="presParOf" srcId="{01457034-7B47-4E8B-B040-E0565D08290C}" destId="{3DFCE59B-AEDE-4DE2-8B09-D05F047AB42F}" srcOrd="3" destOrd="0" presId="urn:microsoft.com/office/officeart/2016/7/layout/LinProcess3"/>
    <dgm:cxn modelId="{050D0D46-967C-45EE-A82A-AD10E04485C1}" type="presParOf" srcId="{ACE795D8-4182-4DF1-B098-DD0AD48044C8}" destId="{AD65492C-54BB-4101-B1E0-86F57716A25E}" srcOrd="1" destOrd="0" presId="urn:microsoft.com/office/officeart/2016/7/layout/LinProcess3"/>
    <dgm:cxn modelId="{C5C3B0C4-18DC-4916-ABAF-6A287C00BAA9}" type="presParOf" srcId="{ACE795D8-4182-4DF1-B098-DD0AD48044C8}" destId="{9A0277E3-55B2-4FAA-BDD3-FFC27311B05B}" srcOrd="2" destOrd="0" presId="urn:microsoft.com/office/officeart/2016/7/layout/LinProcess3"/>
    <dgm:cxn modelId="{FA398688-6697-4B8B-A789-FF729FC50671}" type="presParOf" srcId="{9A0277E3-55B2-4FAA-BDD3-FFC27311B05B}" destId="{AE95CEBE-1AD7-41D4-9CEE-5BA77CA8C01E}" srcOrd="0" destOrd="0" presId="urn:microsoft.com/office/officeart/2016/7/layout/LinProcess3"/>
    <dgm:cxn modelId="{67EE8417-B6AF-43C7-AA8C-3B90AB6AE1FE}" type="presParOf" srcId="{9A0277E3-55B2-4FAA-BDD3-FFC27311B05B}" destId="{AFA09309-0DCE-4477-82D3-AAF980A85A37}" srcOrd="1" destOrd="0" presId="urn:microsoft.com/office/officeart/2016/7/layout/LinProcess3"/>
    <dgm:cxn modelId="{5CE89ECF-B3C2-499B-BBDE-19538F56547F}" type="presParOf" srcId="{9A0277E3-55B2-4FAA-BDD3-FFC27311B05B}" destId="{70685E0F-5EC9-4D84-80D5-F2F78DC3CFFC}" srcOrd="2" destOrd="0" presId="urn:microsoft.com/office/officeart/2016/7/layout/LinProcess3"/>
    <dgm:cxn modelId="{D77D220A-12C7-4499-9660-B4B666A87129}" type="presParOf" srcId="{9A0277E3-55B2-4FAA-BDD3-FFC27311B05B}" destId="{E8E0C55E-232A-41CA-87BA-45B86ABED6ED}" srcOrd="3" destOrd="0" presId="urn:microsoft.com/office/officeart/2016/7/layout/LinProcess3"/>
    <dgm:cxn modelId="{F3EEB326-7683-4D4B-BE0D-D7CC3EE67CB3}" type="presParOf" srcId="{ACE795D8-4182-4DF1-B098-DD0AD48044C8}" destId="{556726A2-0416-41E0-99B4-BCA6885784BC}" srcOrd="3" destOrd="0" presId="urn:microsoft.com/office/officeart/2016/7/layout/LinProcess3"/>
    <dgm:cxn modelId="{1694C3CA-CE7E-4D7A-B769-94D0C473B6D9}" type="presParOf" srcId="{ACE795D8-4182-4DF1-B098-DD0AD48044C8}" destId="{F4C4AEC7-6D64-4C71-ADC5-0F5CC45360C6}" srcOrd="4" destOrd="0" presId="urn:microsoft.com/office/officeart/2016/7/layout/LinProcess3"/>
    <dgm:cxn modelId="{01DA811B-E595-4B26-916D-A5B9420780B1}" type="presParOf" srcId="{F4C4AEC7-6D64-4C71-ADC5-0F5CC45360C6}" destId="{3AF3868F-681F-4EF9-8B83-F3B0F354A4C4}" srcOrd="0" destOrd="0" presId="urn:microsoft.com/office/officeart/2016/7/layout/LinProcess3"/>
    <dgm:cxn modelId="{65C50157-4E89-44E0-ADFE-2CDCD946EC0C}" type="presParOf" srcId="{F4C4AEC7-6D64-4C71-ADC5-0F5CC45360C6}" destId="{9718E67E-2C8C-4093-AB5F-E3BEFAAEA31B}" srcOrd="1" destOrd="0" presId="urn:microsoft.com/office/officeart/2016/7/layout/LinProcess3"/>
    <dgm:cxn modelId="{03312845-43B9-45C8-960A-3A8CADC652DB}" type="presParOf" srcId="{F4C4AEC7-6D64-4C71-ADC5-0F5CC45360C6}" destId="{13CAC05E-7817-4F00-94BF-9DC0F20DF1D8}" srcOrd="2" destOrd="0" presId="urn:microsoft.com/office/officeart/2016/7/layout/LinProcess3"/>
    <dgm:cxn modelId="{D7A81CCE-E542-4242-8542-3C297BE2D6C9}" type="presParOf" srcId="{F4C4AEC7-6D64-4C71-ADC5-0F5CC45360C6}" destId="{90A7E684-CAA3-435E-B654-85F1BA7D2B87}" srcOrd="3" destOrd="0" presId="urn:microsoft.com/office/officeart/2016/7/layout/Lin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Study Scenario</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Qualitative Methodology</a:t>
          </a:r>
        </a:p>
      </dsp:txBody>
      <dsp:txXfrm>
        <a:off x="1150288" y="1249576"/>
        <a:ext cx="5641034" cy="995920"/>
      </dsp:txXfrm>
    </dsp:sp>
    <dsp:sp modelId="{DB8ABDAA-976A-4A84-A3C3-277080E19DCA}">
      <dsp:nvSpPr>
        <dsp:cNvPr id="0" name=""/>
        <dsp:cNvSpPr/>
      </dsp:nvSpPr>
      <dsp:spPr>
        <a:xfrm>
          <a:off x="0" y="2497654"/>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Sample Population and Size</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Research Questions</a:t>
          </a:r>
        </a:p>
      </dsp:txBody>
      <dsp:txXfrm>
        <a:off x="1150288" y="3739377"/>
        <a:ext cx="5641034" cy="995920"/>
      </dsp:txXfrm>
    </dsp:sp>
    <dsp:sp modelId="{343A76ED-9DD6-4B0A-830E-16ED952B3D06}">
      <dsp:nvSpPr>
        <dsp:cNvPr id="0" name=""/>
        <dsp:cNvSpPr/>
      </dsp:nvSpPr>
      <dsp:spPr>
        <a:xfrm>
          <a:off x="0" y="4988954"/>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Data Triangulation</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872F9-A5B8-4211-9FCD-79722E167124}">
      <dsp:nvSpPr>
        <dsp:cNvPr id="0" name=""/>
        <dsp:cNvSpPr/>
      </dsp:nvSpPr>
      <dsp:spPr>
        <a:xfrm>
          <a:off x="0" y="0"/>
          <a:ext cx="3286125" cy="4351338"/>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endParaRPr lang="en-US" sz="2000" kern="1200" dirty="0">
            <a:solidFill>
              <a:schemeClr val="bg1"/>
            </a:solidFill>
          </a:endParaRPr>
        </a:p>
        <a:p>
          <a:pPr marL="0" lvl="0" indent="0" algn="l" defTabSz="889000">
            <a:lnSpc>
              <a:spcPct val="90000"/>
            </a:lnSpc>
            <a:spcBef>
              <a:spcPct val="0"/>
            </a:spcBef>
            <a:spcAft>
              <a:spcPct val="35000"/>
            </a:spcAft>
            <a:buNone/>
          </a:pPr>
          <a:r>
            <a:rPr lang="en-US" sz="2000" kern="1200" dirty="0">
              <a:solidFill>
                <a:schemeClr val="bg1"/>
              </a:solidFill>
            </a:rPr>
            <a:t>What are the experiences of ELL students in the AI-based science curriculum?</a:t>
          </a:r>
          <a:r>
            <a:rPr lang="en-US" sz="2000" kern="1200" noProof="1">
              <a:solidFill>
                <a:schemeClr val="bg1"/>
              </a:solidFill>
            </a:rPr>
            <a:t> </a:t>
          </a:r>
        </a:p>
      </dsp:txBody>
      <dsp:txXfrm>
        <a:off x="0" y="1653508"/>
        <a:ext cx="3286125" cy="2610802"/>
      </dsp:txXfrm>
    </dsp:sp>
    <dsp:sp modelId="{8157E768-0524-44F1-8F00-7DF53576D2D6}">
      <dsp:nvSpPr>
        <dsp:cNvPr id="0" name=""/>
        <dsp:cNvSpPr/>
      </dsp:nvSpPr>
      <dsp:spPr>
        <a:xfrm>
          <a:off x="990361"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990361" y="435133"/>
        <a:ext cx="1305401" cy="1305401"/>
      </dsp:txXfrm>
    </dsp:sp>
    <dsp:sp modelId="{676D607A-85D2-4EAF-B264-A9D94B61A4FF}">
      <dsp:nvSpPr>
        <dsp:cNvPr id="0" name=""/>
        <dsp:cNvSpPr/>
      </dsp:nvSpPr>
      <dsp:spPr>
        <a:xfrm>
          <a:off x="0" y="4351266"/>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5CEBE-1AD7-41D4-9CEE-5BA77CA8C01E}">
      <dsp:nvSpPr>
        <dsp:cNvPr id="0" name=""/>
        <dsp:cNvSpPr/>
      </dsp:nvSpPr>
      <dsp:spPr>
        <a:xfrm>
          <a:off x="3614737"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2000" kern="1200" dirty="0">
            <a:solidFill>
              <a:srgbClr val="FFFFFF"/>
            </a:solidFill>
            <a:latin typeface="Calibri"/>
            <a:ea typeface="+mn-ea"/>
            <a:cs typeface="+mn-cs"/>
          </a:endParaRPr>
        </a:p>
        <a:p>
          <a:pPr marL="0" lvl="0" indent="0" algn="l" defTabSz="711200">
            <a:lnSpc>
              <a:spcPct val="90000"/>
            </a:lnSpc>
            <a:spcBef>
              <a:spcPct val="0"/>
            </a:spcBef>
            <a:spcAft>
              <a:spcPct val="35000"/>
            </a:spcAft>
            <a:buNone/>
          </a:pPr>
          <a:r>
            <a:rPr lang="en-US" sz="2000" kern="1200" dirty="0">
              <a:solidFill>
                <a:srgbClr val="FFFFFF"/>
              </a:solidFill>
              <a:latin typeface="Calibri"/>
              <a:ea typeface="+mn-ea"/>
              <a:cs typeface="+mn-cs"/>
            </a:rPr>
            <a:t>How do ELL students perceive the effectiveness of the AI-based science curriculum in comparison to traditional teaching methods?</a:t>
          </a:r>
          <a:r>
            <a:rPr lang="en-US" sz="2000" kern="1200" noProof="1">
              <a:solidFill>
                <a:srgbClr val="FFFFFF"/>
              </a:solidFill>
              <a:latin typeface="Calibri"/>
              <a:ea typeface="+mn-ea"/>
              <a:cs typeface="+mn-cs"/>
            </a:rPr>
            <a:t> </a:t>
          </a:r>
        </a:p>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3614737" y="1653508"/>
        <a:ext cx="3286125" cy="2610802"/>
      </dsp:txXfrm>
    </dsp:sp>
    <dsp:sp modelId="{AFA09309-0DCE-4477-82D3-AAF980A85A37}">
      <dsp:nvSpPr>
        <dsp:cNvPr id="0" name=""/>
        <dsp:cNvSpPr/>
      </dsp:nvSpPr>
      <dsp:spPr>
        <a:xfrm>
          <a:off x="4605099"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4605099" y="435133"/>
        <a:ext cx="1305401" cy="1305401"/>
      </dsp:txXfrm>
    </dsp:sp>
    <dsp:sp modelId="{70685E0F-5EC9-4D84-80D5-F2F78DC3CFFC}">
      <dsp:nvSpPr>
        <dsp:cNvPr id="0" name=""/>
        <dsp:cNvSpPr/>
      </dsp:nvSpPr>
      <dsp:spPr>
        <a:xfrm>
          <a:off x="3614737" y="4351266"/>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3868F-681F-4EF9-8B83-F3B0F354A4C4}">
      <dsp:nvSpPr>
        <dsp:cNvPr id="0" name=""/>
        <dsp:cNvSpPr/>
      </dsp:nvSpPr>
      <dsp:spPr>
        <a:xfrm>
          <a:off x="7229475"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a:p>
          <a:pPr marL="0" lvl="0" indent="0" algn="l" defTabSz="711200">
            <a:lnSpc>
              <a:spcPct val="90000"/>
            </a:lnSpc>
            <a:spcBef>
              <a:spcPct val="0"/>
            </a:spcBef>
            <a:spcAft>
              <a:spcPct val="35000"/>
            </a:spcAft>
            <a:buNone/>
          </a:pPr>
          <a:r>
            <a:rPr lang="en-US" sz="2000" kern="1200" dirty="0">
              <a:solidFill>
                <a:srgbClr val="FFFFFF"/>
              </a:solidFill>
              <a:latin typeface="Calibri"/>
              <a:ea typeface="+mn-ea"/>
              <a:cs typeface="+mn-cs"/>
            </a:rPr>
            <a:t>What suggestions do ELL students have to improve the AI-based science curriculum for their learning needs?</a:t>
          </a:r>
          <a:r>
            <a:rPr lang="en-US" sz="2000" kern="1200" noProof="1">
              <a:solidFill>
                <a:srgbClr val="FFFFFF"/>
              </a:solidFill>
              <a:latin typeface="Calibri"/>
              <a:ea typeface="+mn-ea"/>
              <a:cs typeface="+mn-cs"/>
            </a:rPr>
            <a:t> </a:t>
          </a:r>
        </a:p>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7229475" y="1653508"/>
        <a:ext cx="3286125" cy="2610802"/>
      </dsp:txXfrm>
    </dsp:sp>
    <dsp:sp modelId="{9718E67E-2C8C-4093-AB5F-E3BEFAAEA31B}">
      <dsp:nvSpPr>
        <dsp:cNvPr id="0" name=""/>
        <dsp:cNvSpPr/>
      </dsp:nvSpPr>
      <dsp:spPr>
        <a:xfrm>
          <a:off x="8219836"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8219836" y="435133"/>
        <a:ext cx="1305401" cy="1305401"/>
      </dsp:txXfrm>
    </dsp:sp>
    <dsp:sp modelId="{13CAC05E-7817-4F00-94BF-9DC0F20DF1D8}">
      <dsp:nvSpPr>
        <dsp:cNvPr id="0" name=""/>
        <dsp:cNvSpPr/>
      </dsp:nvSpPr>
      <dsp:spPr>
        <a:xfrm>
          <a:off x="7229475" y="4351266"/>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Process3">
  <dgm:title val="Basic Linear Process"/>
  <dgm:desc val=""/>
  <dgm:catLst>
    <dgm:cat type="list" pri="500"/>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2.xm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openxmlformats.org/officeDocument/2006/relationships/image" Target="../media/image20.png"/><Relationship Id="rId5" Type="http://schemas.openxmlformats.org/officeDocument/2006/relationships/diagramColors" Target="../diagrams/colors2.xml"/><Relationship Id="rId10" Type="http://schemas.openxmlformats.org/officeDocument/2006/relationships/image" Target="../media/image19.svg"/><Relationship Id="rId4" Type="http://schemas.openxmlformats.org/officeDocument/2006/relationships/diagramQuickStyle" Target="../diagrams/quickStyle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77/1049732315617444" TargetMode="External"/><Relationship Id="rId2" Type="http://schemas.openxmlformats.org/officeDocument/2006/relationships/hyperlink" Target="https://doi.org/10.25905/5bfdc2c62d9dc" TargetMode="External"/><Relationship Id="rId1" Type="http://schemas.openxmlformats.org/officeDocument/2006/relationships/slideLayout" Target="../slideLayouts/slideLayout6.xml"/><Relationship Id="rId5" Type="http://schemas.openxmlformats.org/officeDocument/2006/relationships/hyperlink" Target="https://doi.org/10.1080/13814788.2017.1375091" TargetMode="External"/><Relationship Id="rId4" Type="http://schemas.openxmlformats.org/officeDocument/2006/relationships/hyperlink" Target="http://ebookcentral.proquest.com/lib/tcsesl/detail.action?docID=56302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7873611" y="739302"/>
            <a:ext cx="3923999" cy="3373699"/>
          </a:xfrm>
        </p:spPr>
        <p:txBody>
          <a:bodyPr/>
          <a:lstStyle/>
          <a:p>
            <a:r>
              <a:rPr lang="en-US" sz="3600" dirty="0"/>
              <a:t>Exploring the Experiences of English Language Learners in an AI-based Science Curriculum: A Phenomenological Study</a:t>
            </a:r>
          </a:p>
        </p:txBody>
      </p:sp>
      <p:pic>
        <p:nvPicPr>
          <p:cNvPr id="29" name="Picture Placeholder 28" descr="Young student drawing on a whiteboard">
            <a:extLst>
              <a:ext uri="{FF2B5EF4-FFF2-40B4-BE49-F238E27FC236}">
                <a16:creationId xmlns:a16="http://schemas.microsoft.com/office/drawing/2014/main" id="{AE2FE2E9-1D1E-404B-A659-DD19B5D66B5B}"/>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a:xfrm>
            <a:off x="7873612" y="4611901"/>
            <a:ext cx="3924000" cy="1925086"/>
          </a:xfrm>
        </p:spPr>
        <p:txBody>
          <a:bodyPr>
            <a:normAutofit fontScale="92500" lnSpcReduction="10000"/>
          </a:bodyPr>
          <a:lstStyle/>
          <a:p>
            <a:r>
              <a:rPr lang="en-US" dirty="0"/>
              <a:t>Frank Jamison</a:t>
            </a:r>
          </a:p>
          <a:p>
            <a:endParaRPr lang="en-US" dirty="0"/>
          </a:p>
          <a:p>
            <a:r>
              <a:rPr lang="en-US" dirty="0"/>
              <a:t>The Chicago School of Professional Psychology</a:t>
            </a:r>
          </a:p>
          <a:p>
            <a:r>
              <a:rPr lang="en-US" dirty="0"/>
              <a:t>EP607: Qualitative Methods in Educational Research</a:t>
            </a:r>
          </a:p>
          <a:p>
            <a:r>
              <a:rPr lang="en-US" dirty="0"/>
              <a:t>Dr. Kelly Broxterman</a:t>
            </a:r>
          </a:p>
          <a:p>
            <a:r>
              <a:rPr lang="en-US"/>
              <a:t>April 5, 2023</a:t>
            </a:r>
            <a:endParaRPr lang="en-US" dirty="0"/>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1</a:t>
            </a:fld>
            <a:endParaRPr lang="en-US" dirty="0"/>
          </a:p>
        </p:txBody>
      </p:sp>
    </p:spTree>
    <p:extLst>
      <p:ext uri="{BB962C8B-B14F-4D97-AF65-F5344CB8AC3E}">
        <p14:creationId xmlns:p14="http://schemas.microsoft.com/office/powerpoint/2010/main" val="113625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r>
              <a:rPr lang="en-US" dirty="0">
                <a:solidFill>
                  <a:schemeClr val="bg1"/>
                </a:solidFill>
              </a:rPr>
              <a:t>Presentation</a:t>
            </a:r>
            <a:br>
              <a:rPr lang="en-US" dirty="0">
                <a:solidFill>
                  <a:schemeClr val="bg1"/>
                </a:solidFill>
              </a:rPr>
            </a:br>
            <a:r>
              <a:rPr lang="en-US" dirty="0">
                <a:solidFill>
                  <a:schemeClr val="bg1"/>
                </a:solidFill>
              </a:rPr>
              <a:t>Outline</a:t>
            </a: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2461058722"/>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2</a:t>
            </a:fld>
            <a:endParaRPr lang="en-US" dirty="0"/>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052C005-14A2-483C-8C1A-A3D21FF82E05}"/>
              </a:ext>
            </a:extLst>
          </p:cNvPr>
          <p:cNvPicPr>
            <a:picLocks noGrp="1" noChangeAspect="1"/>
          </p:cNvPicPr>
          <p:nvPr>
            <p:ph type="pic" idx="11"/>
          </p:nvPr>
        </p:nvPicPr>
        <p:blipFill rotWithShape="1">
          <a:blip r:embed="rId2"/>
          <a:srcRect t="6351" r="-2" b="16099"/>
          <a:stretch/>
        </p:blipFill>
        <p:spPr>
          <a:xfrm>
            <a:off x="20" y="10"/>
            <a:ext cx="6305530" cy="6721465"/>
          </a:xfrm>
          <a:noFill/>
        </p:spPr>
      </p:pic>
      <p:sp>
        <p:nvSpPr>
          <p:cNvPr id="3" name="Title 2">
            <a:extLst>
              <a:ext uri="{FF2B5EF4-FFF2-40B4-BE49-F238E27FC236}">
                <a16:creationId xmlns:a16="http://schemas.microsoft.com/office/drawing/2014/main" id="{CDDC5365-EA36-45A8-8DBD-A6D8461EB21D}"/>
              </a:ext>
            </a:extLst>
          </p:cNvPr>
          <p:cNvSpPr>
            <a:spLocks noGrp="1"/>
          </p:cNvSpPr>
          <p:nvPr>
            <p:ph type="title"/>
          </p:nvPr>
        </p:nvSpPr>
        <p:spPr>
          <a:xfrm>
            <a:off x="6657974" y="611077"/>
            <a:ext cx="4695825" cy="833663"/>
          </a:xfrm>
        </p:spPr>
        <p:txBody>
          <a:bodyPr vert="horz" wrap="square" lIns="91440" tIns="108000" rIns="91440" bIns="108000" rtlCol="0" anchor="ctr">
            <a:normAutofit/>
          </a:bodyPr>
          <a:lstStyle/>
          <a:p>
            <a:r>
              <a:rPr lang="en-US"/>
              <a:t>Study Scenario</a:t>
            </a:r>
          </a:p>
        </p:txBody>
      </p:sp>
      <p:sp>
        <p:nvSpPr>
          <p:cNvPr id="4" name="Content Placeholder 3">
            <a:extLst>
              <a:ext uri="{FF2B5EF4-FFF2-40B4-BE49-F238E27FC236}">
                <a16:creationId xmlns:a16="http://schemas.microsoft.com/office/drawing/2014/main" id="{0D250B89-C4D5-43CB-81F0-EFF4588D7E45}"/>
              </a:ext>
            </a:extLst>
          </p:cNvPr>
          <p:cNvSpPr>
            <a:spLocks noGrp="1"/>
          </p:cNvSpPr>
          <p:nvPr>
            <p:ph idx="1"/>
          </p:nvPr>
        </p:nvSpPr>
        <p:spPr>
          <a:xfrm>
            <a:off x="6657974" y="1825625"/>
            <a:ext cx="4695826" cy="4351338"/>
          </a:xfrm>
        </p:spPr>
        <p:txBody>
          <a:bodyPr>
            <a:noAutofit/>
          </a:bodyPr>
          <a:lstStyle/>
          <a:p>
            <a:pPr marL="0" indent="0">
              <a:buNone/>
            </a:pPr>
            <a:r>
              <a:rPr lang="en-US" sz="1800" dirty="0"/>
              <a:t>Valerie is researching the change in achievement that an elementary school has seen among its English Language Learners (ELL) population. </a:t>
            </a:r>
          </a:p>
          <a:p>
            <a:pPr marL="0" indent="0">
              <a:buNone/>
            </a:pPr>
            <a:r>
              <a:rPr lang="en-US" sz="1800" dirty="0"/>
              <a:t>Recently, the school has adopted a supplemental curriculum that utilizes artificial intelligence to teach and assess student science lessons. </a:t>
            </a:r>
          </a:p>
          <a:p>
            <a:pPr marL="0" indent="0">
              <a:buNone/>
            </a:pPr>
            <a:r>
              <a:rPr lang="en-US" sz="1800" dirty="0"/>
              <a:t>Most students are progressing through the program well, but it has been noted that many of the students who are not progressing well fall into the school's ELL category. </a:t>
            </a:r>
          </a:p>
          <a:p>
            <a:pPr marL="0" indent="0">
              <a:buNone/>
            </a:pPr>
            <a:r>
              <a:rPr lang="en-US" sz="1800" dirty="0"/>
              <a:t>The school is trying to determine why this population of students is not progressing as well as other populations of students and what actions can be taken to best support this student population.</a:t>
            </a:r>
            <a:endParaRPr lang="en-US" sz="1800" noProof="1"/>
          </a:p>
        </p:txBody>
      </p:sp>
      <p:sp>
        <p:nvSpPr>
          <p:cNvPr id="5" name="Slide Number Placeholder 4">
            <a:extLst>
              <a:ext uri="{FF2B5EF4-FFF2-40B4-BE49-F238E27FC236}">
                <a16:creationId xmlns:a16="http://schemas.microsoft.com/office/drawing/2014/main" id="{B18C9971-C7D2-435E-9037-EB3D7CCAF12D}"/>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3</a:t>
            </a:fld>
            <a:endParaRPr lang="en-US"/>
          </a:p>
        </p:txBody>
      </p:sp>
    </p:spTree>
    <p:extLst>
      <p:ext uri="{BB962C8B-B14F-4D97-AF65-F5344CB8AC3E}">
        <p14:creationId xmlns:p14="http://schemas.microsoft.com/office/powerpoint/2010/main" val="415592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199" y="641853"/>
            <a:ext cx="6165715" cy="772107"/>
          </a:xfrm>
          <a:solidFill>
            <a:schemeClr val="accent2">
              <a:lumMod val="50000"/>
            </a:schemeClr>
          </a:solidFill>
        </p:spPr>
        <p:txBody>
          <a:bodyPr vert="horz" wrap="square" lIns="91440" tIns="108000" rIns="91440" bIns="108000" rtlCol="0" anchor="ctr">
            <a:spAutoFit/>
          </a:bodyPr>
          <a:lstStyle/>
          <a:p>
            <a:r>
              <a:rPr lang="en-US" sz="4000" dirty="0"/>
              <a:t>Qualitative Methodology</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sz="half" idx="1"/>
          </p:nvPr>
        </p:nvSpPr>
        <p:spPr>
          <a:xfrm>
            <a:off x="838200" y="1825625"/>
            <a:ext cx="5181600" cy="4351338"/>
          </a:xfrm>
        </p:spPr>
        <p:txBody>
          <a:bodyPr>
            <a:normAutofit/>
          </a:bodyPr>
          <a:lstStyle/>
          <a:p>
            <a:pPr marL="0" indent="0">
              <a:buNone/>
            </a:pPr>
            <a:r>
              <a:rPr lang="en-US" sz="2800" dirty="0"/>
              <a:t>A phenomenological methodology focuses on exploring the subjective experiences of individuals (Merriam &amp; </a:t>
            </a:r>
            <a:r>
              <a:rPr lang="en-US" sz="2800" dirty="0" err="1"/>
              <a:t>Grenier</a:t>
            </a:r>
            <a:r>
              <a:rPr lang="en-US" sz="2800" dirty="0"/>
              <a:t>, 2019), which makes it a suitable approach for investigating the experiences of ELL students in a new AI-based science curriculum.</a:t>
            </a:r>
            <a:endParaRPr lang="en-US" sz="2800" noProof="1"/>
          </a:p>
        </p:txBody>
      </p:sp>
      <p:pic>
        <p:nvPicPr>
          <p:cNvPr id="6" name="Picture 5" descr="Teacher showing scientific experiment to students">
            <a:extLst>
              <a:ext uri="{FF2B5EF4-FFF2-40B4-BE49-F238E27FC236}">
                <a16:creationId xmlns:a16="http://schemas.microsoft.com/office/drawing/2014/main" id="{9E2A46EC-E856-6688-B3BF-05A4AE7D1D81}"/>
              </a:ext>
            </a:extLst>
          </p:cNvPr>
          <p:cNvPicPr>
            <a:picLocks noChangeAspect="1"/>
          </p:cNvPicPr>
          <p:nvPr/>
        </p:nvPicPr>
        <p:blipFill>
          <a:blip r:embed="rId2"/>
          <a:srcRect l="10287" r="10287"/>
          <a:stretch/>
        </p:blipFill>
        <p:spPr>
          <a:xfrm>
            <a:off x="6172200" y="1825625"/>
            <a:ext cx="5181600" cy="4351338"/>
          </a:xfrm>
          <a:prstGeom prst="rect">
            <a:avLst/>
          </a:prstGeom>
          <a:noFill/>
        </p:spPr>
      </p:pic>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a:t>PAGE </a:t>
            </a:r>
            <a:fld id="{4A9B5881-4007-4345-955A-79C2656F0C49}" type="slidenum">
              <a:rPr lang="en-US" smtClean="0"/>
              <a:pPr>
                <a:spcAft>
                  <a:spcPts val="600"/>
                </a:spcAft>
              </a:pPr>
              <a:t>4</a:t>
            </a:fld>
            <a:endParaRPr lang="en-US"/>
          </a:p>
        </p:txBody>
      </p:sp>
    </p:spTree>
    <p:extLst>
      <p:ext uri="{BB962C8B-B14F-4D97-AF65-F5344CB8AC3E}">
        <p14:creationId xmlns:p14="http://schemas.microsoft.com/office/powerpoint/2010/main" val="216983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C5365-EA36-45A8-8DBD-A6D8461EB21D}"/>
              </a:ext>
            </a:extLst>
          </p:cNvPr>
          <p:cNvSpPr>
            <a:spLocks noGrp="1"/>
          </p:cNvSpPr>
          <p:nvPr>
            <p:ph type="title"/>
          </p:nvPr>
        </p:nvSpPr>
        <p:spPr>
          <a:xfrm>
            <a:off x="838200" y="641853"/>
            <a:ext cx="6165715" cy="772107"/>
          </a:xfrm>
          <a:solidFill>
            <a:schemeClr val="accent2">
              <a:lumMod val="50000"/>
            </a:schemeClr>
          </a:solidFill>
        </p:spPr>
        <p:txBody>
          <a:bodyPr vert="horz" wrap="square" lIns="91440" tIns="108000" rIns="91440" bIns="108000" rtlCol="0" anchor="ctr">
            <a:spAutoFit/>
          </a:bodyPr>
          <a:lstStyle/>
          <a:p>
            <a:r>
              <a:rPr lang="en-US" sz="4000" dirty="0"/>
              <a:t>Sample Population &amp; Size</a:t>
            </a:r>
          </a:p>
        </p:txBody>
      </p:sp>
      <p:pic>
        <p:nvPicPr>
          <p:cNvPr id="7" name="Picture Placeholder 6" descr="Portrait of five young children with arms on each other's shoulders standing in school hallway">
            <a:extLst>
              <a:ext uri="{FF2B5EF4-FFF2-40B4-BE49-F238E27FC236}">
                <a16:creationId xmlns:a16="http://schemas.microsoft.com/office/drawing/2014/main" id="{2052C005-14A2-483C-8C1A-A3D21FF82E05}"/>
              </a:ext>
            </a:extLst>
          </p:cNvPr>
          <p:cNvPicPr>
            <a:picLocks noGrp="1" noChangeAspect="1"/>
          </p:cNvPicPr>
          <p:nvPr>
            <p:ph sz="half" idx="1"/>
          </p:nvPr>
        </p:nvPicPr>
        <p:blipFill rotWithShape="1">
          <a:blip r:embed="rId2"/>
          <a:srcRect l="10898" r="9614" b="-1"/>
          <a:stretch/>
        </p:blipFill>
        <p:spPr>
          <a:xfrm>
            <a:off x="838200" y="1825625"/>
            <a:ext cx="5181600" cy="4351338"/>
          </a:xfrm>
          <a:noFill/>
        </p:spPr>
      </p:pic>
      <p:sp>
        <p:nvSpPr>
          <p:cNvPr id="4" name="Content Placeholder 3">
            <a:extLst>
              <a:ext uri="{FF2B5EF4-FFF2-40B4-BE49-F238E27FC236}">
                <a16:creationId xmlns:a16="http://schemas.microsoft.com/office/drawing/2014/main" id="{0D250B89-C4D5-43CB-81F0-EFF4588D7E45}"/>
              </a:ext>
            </a:extLst>
          </p:cNvPr>
          <p:cNvSpPr>
            <a:spLocks noGrp="1"/>
          </p:cNvSpPr>
          <p:nvPr>
            <p:ph sz="half" idx="2"/>
          </p:nvPr>
        </p:nvSpPr>
        <p:spPr>
          <a:xfrm>
            <a:off x="6172200" y="1825625"/>
            <a:ext cx="5181600" cy="4351338"/>
          </a:xfrm>
        </p:spPr>
        <p:txBody>
          <a:bodyPr>
            <a:normAutofit lnSpcReduction="10000"/>
          </a:bodyPr>
          <a:lstStyle/>
          <a:p>
            <a:pPr marL="0" indent="0">
              <a:buNone/>
            </a:pPr>
            <a:r>
              <a:rPr lang="en-US" dirty="0"/>
              <a:t>In this study, ELL students in the AI-based science curriculum will be the sample population. </a:t>
            </a:r>
          </a:p>
          <a:p>
            <a:pPr marL="0" indent="0">
              <a:buNone/>
            </a:pPr>
            <a:r>
              <a:rPr lang="en-US" dirty="0"/>
              <a:t>To make sure that the sample represents a range of experiences and perspectives in the ELL population, purposive sampling can be used. </a:t>
            </a:r>
          </a:p>
          <a:p>
            <a:pPr marL="0" indent="0">
              <a:buNone/>
            </a:pPr>
            <a:r>
              <a:rPr lang="en-US" dirty="0"/>
              <a:t>Researchers should aim more at information power rather than a specific sample size, according to </a:t>
            </a:r>
            <a:r>
              <a:rPr lang="en-US" dirty="0" err="1"/>
              <a:t>Malterud</a:t>
            </a:r>
            <a:r>
              <a:rPr lang="en-US" dirty="0"/>
              <a:t> et al. (2016). </a:t>
            </a:r>
          </a:p>
          <a:p>
            <a:pPr marL="0" indent="0">
              <a:buNone/>
            </a:pPr>
            <a:r>
              <a:rPr lang="en-US" dirty="0"/>
              <a:t>And it's important to pick a sample size big enough to capture a range of perspectives and experiences. </a:t>
            </a:r>
          </a:p>
          <a:p>
            <a:pPr marL="0" indent="0">
              <a:buNone/>
            </a:pPr>
            <a:r>
              <a:rPr lang="en-US" dirty="0"/>
              <a:t>Based on the information power approach, an appropriate sample size for this study would be 8-12 participants</a:t>
            </a:r>
            <a:endParaRPr lang="en-US" noProof="1"/>
          </a:p>
        </p:txBody>
      </p:sp>
      <p:sp>
        <p:nvSpPr>
          <p:cNvPr id="5" name="Slide Number Placeholder 4">
            <a:extLst>
              <a:ext uri="{FF2B5EF4-FFF2-40B4-BE49-F238E27FC236}">
                <a16:creationId xmlns:a16="http://schemas.microsoft.com/office/drawing/2014/main" id="{B18C9971-C7D2-435E-9037-EB3D7CCAF12D}"/>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5</a:t>
            </a:fld>
            <a:endParaRPr lang="en-US"/>
          </a:p>
        </p:txBody>
      </p:sp>
    </p:spTree>
    <p:extLst>
      <p:ext uri="{BB962C8B-B14F-4D97-AF65-F5344CB8AC3E}">
        <p14:creationId xmlns:p14="http://schemas.microsoft.com/office/powerpoint/2010/main" val="3803842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55392-9FED-4979-8AC6-A73037648D43}"/>
              </a:ext>
            </a:extLst>
          </p:cNvPr>
          <p:cNvSpPr>
            <a:spLocks noGrp="1"/>
          </p:cNvSpPr>
          <p:nvPr>
            <p:ph type="title"/>
          </p:nvPr>
        </p:nvSpPr>
        <p:spPr>
          <a:xfrm>
            <a:off x="838199" y="641855"/>
            <a:ext cx="6165715" cy="772107"/>
          </a:xfrm>
        </p:spPr>
        <p:txBody>
          <a:bodyPr/>
          <a:lstStyle/>
          <a:p>
            <a:r>
              <a:rPr lang="en-US" dirty="0"/>
              <a:t>Research Questions</a:t>
            </a:r>
          </a:p>
        </p:txBody>
      </p:sp>
      <p:graphicFrame>
        <p:nvGraphicFramePr>
          <p:cNvPr id="10" name="Content Placeholder 2" descr="Content Placeholder">
            <a:extLst>
              <a:ext uri="{FF2B5EF4-FFF2-40B4-BE49-F238E27FC236}">
                <a16:creationId xmlns:a16="http://schemas.microsoft.com/office/drawing/2014/main" id="{47A11266-E870-4547-80E5-8133E862A757}"/>
              </a:ext>
            </a:extLst>
          </p:cNvPr>
          <p:cNvGraphicFramePr>
            <a:graphicFrameLocks noGrp="1"/>
          </p:cNvGraphicFramePr>
          <p:nvPr>
            <p:ph idx="1"/>
            <p:extLst>
              <p:ext uri="{D42A27DB-BD31-4B8C-83A1-F6EECF244321}">
                <p14:modId xmlns:p14="http://schemas.microsoft.com/office/powerpoint/2010/main" val="5509750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Graphic 11" descr="Badge 1 with solid fill">
            <a:extLst>
              <a:ext uri="{FF2B5EF4-FFF2-40B4-BE49-F238E27FC236}">
                <a16:creationId xmlns:a16="http://schemas.microsoft.com/office/drawing/2014/main" id="{F2110C71-00D1-4949-9213-38E48FACED0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130926" y="2545226"/>
            <a:ext cx="624548" cy="624548"/>
          </a:xfrm>
          <a:prstGeom prst="rect">
            <a:avLst/>
          </a:prstGeom>
        </p:spPr>
      </p:pic>
      <p:pic>
        <p:nvPicPr>
          <p:cNvPr id="14" name="Graphic 13" descr="Badge with solid fill">
            <a:extLst>
              <a:ext uri="{FF2B5EF4-FFF2-40B4-BE49-F238E27FC236}">
                <a16:creationId xmlns:a16="http://schemas.microsoft.com/office/drawing/2014/main" id="{F3D6B7B3-DCDF-47A1-B092-0D8D01630A4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783726" y="2545226"/>
            <a:ext cx="624548" cy="624548"/>
          </a:xfrm>
          <a:prstGeom prst="rect">
            <a:avLst/>
          </a:prstGeom>
        </p:spPr>
      </p:pic>
      <p:pic>
        <p:nvPicPr>
          <p:cNvPr id="16" name="Graphic 15" descr="Badge 3 with solid fill">
            <a:extLst>
              <a:ext uri="{FF2B5EF4-FFF2-40B4-BE49-F238E27FC236}">
                <a16:creationId xmlns:a16="http://schemas.microsoft.com/office/drawing/2014/main" id="{D988924E-5A5D-4D29-95C0-814C9160BB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436526" y="2545226"/>
            <a:ext cx="624548" cy="624548"/>
          </a:xfrm>
          <a:prstGeom prst="rect">
            <a:avLst/>
          </a:prstGeom>
        </p:spPr>
      </p:pic>
      <p:sp>
        <p:nvSpPr>
          <p:cNvPr id="4" name="Slide Number Placeholder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a:lstStyle/>
          <a:p>
            <a:r>
              <a:rPr lang="en-US" dirty="0"/>
              <a:t>PAGE </a:t>
            </a:r>
            <a:fld id="{4A9B5881-4007-4345-955A-79C2656F0C49}" type="slidenum">
              <a:rPr lang="en-US" smtClean="0"/>
              <a:pPr/>
              <a:t>6</a:t>
            </a:fld>
            <a:endParaRPr lang="en-US" dirty="0"/>
          </a:p>
        </p:txBody>
      </p:sp>
    </p:spTree>
    <p:extLst>
      <p:ext uri="{BB962C8B-B14F-4D97-AF65-F5344CB8AC3E}">
        <p14:creationId xmlns:p14="http://schemas.microsoft.com/office/powerpoint/2010/main" val="3879804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41853"/>
            <a:ext cx="6165715" cy="772107"/>
          </a:xfrm>
          <a:solidFill>
            <a:schemeClr val="accent2">
              <a:lumMod val="50000"/>
            </a:schemeClr>
          </a:solidFill>
        </p:spPr>
        <p:txBody>
          <a:bodyPr vert="horz" wrap="square" lIns="91440" tIns="108000" rIns="91440" bIns="108000" rtlCol="0" anchor="ctr">
            <a:spAutoFit/>
          </a:bodyPr>
          <a:lstStyle/>
          <a:p>
            <a:r>
              <a:rPr lang="en-US" sz="4000" dirty="0"/>
              <a:t>Data Triangulation</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sz="half" idx="1"/>
          </p:nvPr>
        </p:nvSpPr>
        <p:spPr>
          <a:xfrm>
            <a:off x="838200" y="1825625"/>
            <a:ext cx="5181600" cy="4351338"/>
          </a:xfrm>
        </p:spPr>
        <p:txBody>
          <a:bodyPr>
            <a:noAutofit/>
          </a:bodyPr>
          <a:lstStyle/>
          <a:p>
            <a:pPr marL="0" indent="0">
              <a:buNone/>
            </a:pPr>
            <a:r>
              <a:rPr lang="en-US" sz="2400" dirty="0"/>
              <a:t>The validity and reliability of the study can be ensured with data triangulation. </a:t>
            </a:r>
          </a:p>
          <a:p>
            <a:pPr marL="0" indent="0">
              <a:buNone/>
            </a:pPr>
            <a:r>
              <a:rPr lang="en-US" sz="2400" dirty="0"/>
              <a:t>Multisource data, like interviews, observations, and artifacts (e.g., student work samples), can help us better understand how ELL students experience the AI-based science curriculum (Moser &amp; </a:t>
            </a:r>
            <a:r>
              <a:rPr lang="en-US" sz="2400" dirty="0" err="1"/>
              <a:t>Korstjens</a:t>
            </a:r>
            <a:r>
              <a:rPr lang="en-US" sz="2400" dirty="0"/>
              <a:t>, 2018). </a:t>
            </a:r>
          </a:p>
          <a:p>
            <a:pPr marL="0" indent="0">
              <a:buNone/>
            </a:pPr>
            <a:r>
              <a:rPr lang="en-US" sz="2400" dirty="0"/>
              <a:t>In addition, member checking, in which participants review and verify the data collected, can add validity and credibility to the study (Baker &amp; Edwards, 2018).</a:t>
            </a:r>
            <a:endParaRPr lang="en-US" sz="2400" noProof="1"/>
          </a:p>
        </p:txBody>
      </p:sp>
      <p:pic>
        <p:nvPicPr>
          <p:cNvPr id="6" name="Picture 5" descr="Teacher showing scientific experiment to students">
            <a:extLst>
              <a:ext uri="{FF2B5EF4-FFF2-40B4-BE49-F238E27FC236}">
                <a16:creationId xmlns:a16="http://schemas.microsoft.com/office/drawing/2014/main" id="{9E2A46EC-E856-6688-B3BF-05A4AE7D1D81}"/>
              </a:ext>
            </a:extLst>
          </p:cNvPr>
          <p:cNvPicPr>
            <a:picLocks noChangeAspect="1"/>
          </p:cNvPicPr>
          <p:nvPr/>
        </p:nvPicPr>
        <p:blipFill rotWithShape="1">
          <a:blip r:embed="rId2"/>
          <a:srcRect l="20514" r="-1" b="-1"/>
          <a:stretch/>
        </p:blipFill>
        <p:spPr>
          <a:xfrm>
            <a:off x="6172200" y="1825625"/>
            <a:ext cx="5181600" cy="4351338"/>
          </a:xfrm>
          <a:prstGeom prst="rect">
            <a:avLst/>
          </a:prstGeom>
          <a:noFill/>
        </p:spPr>
      </p:pic>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a:t>PAGE </a:t>
            </a:r>
            <a:fld id="{4A9B5881-4007-4345-955A-79C2656F0C49}" type="slidenum">
              <a:rPr lang="en-US" smtClean="0"/>
              <a:pPr>
                <a:spcAft>
                  <a:spcPts val="600"/>
                </a:spcAft>
              </a:pPr>
              <a:t>7</a:t>
            </a:fld>
            <a:endParaRPr lang="en-US"/>
          </a:p>
        </p:txBody>
      </p:sp>
    </p:spTree>
    <p:extLst>
      <p:ext uri="{BB962C8B-B14F-4D97-AF65-F5344CB8AC3E}">
        <p14:creationId xmlns:p14="http://schemas.microsoft.com/office/powerpoint/2010/main" val="183780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p:txBody>
          <a:bodyPr>
            <a:normAutofit/>
          </a:bodyPr>
          <a:lstStyle/>
          <a:p>
            <a:pPr marL="457200" indent="-457200">
              <a:buNone/>
            </a:pPr>
            <a:r>
              <a:rPr lang="en-US" dirty="0"/>
              <a:t>Baker, S., &amp; Edwards, R. (Eds.). (2018). How many qualitative interviews is enough? Expert voices and early career reflections on sampling and cases in qualitative research. </a:t>
            </a:r>
            <a:r>
              <a:rPr lang="en-US" dirty="0">
                <a:solidFill>
                  <a:schemeClr val="accent2"/>
                </a:solidFill>
                <a:hlinkClick r:id="rId2">
                  <a:extLst>
                    <a:ext uri="{A12FA001-AC4F-418D-AE19-62706E023703}">
                      <ahyp:hlinkClr xmlns:ahyp="http://schemas.microsoft.com/office/drawing/2018/hyperlinkcolor" val="tx"/>
                    </a:ext>
                  </a:extLst>
                </a:hlinkClick>
              </a:rPr>
              <a:t>https://doi.org/10.25905/5bfdc2c62d9dc</a:t>
            </a:r>
            <a:r>
              <a:rPr lang="en-US" dirty="0">
                <a:solidFill>
                  <a:schemeClr val="accent2"/>
                </a:solidFill>
              </a:rPr>
              <a:t> </a:t>
            </a:r>
          </a:p>
          <a:p>
            <a:pPr marL="457200" indent="-457200">
              <a:buNone/>
            </a:pPr>
            <a:r>
              <a:rPr lang="en-US" dirty="0" err="1"/>
              <a:t>Malterud</a:t>
            </a:r>
            <a:r>
              <a:rPr lang="en-US" dirty="0"/>
              <a:t>, K., </a:t>
            </a:r>
            <a:r>
              <a:rPr lang="en-US" dirty="0" err="1"/>
              <a:t>Siersma</a:t>
            </a:r>
            <a:r>
              <a:rPr lang="en-US" dirty="0"/>
              <a:t>, V. D., &amp; </a:t>
            </a:r>
            <a:r>
              <a:rPr lang="en-US" dirty="0" err="1"/>
              <a:t>Guassora</a:t>
            </a:r>
            <a:r>
              <a:rPr lang="en-US" dirty="0"/>
              <a:t>, A. D. (2016). Sample Size in Qualitative Interview Studies: Guided by Information Power. Qualitative Health Research, 26(13), 1753–1760. </a:t>
            </a:r>
            <a:r>
              <a:rPr lang="en-US" dirty="0">
                <a:solidFill>
                  <a:schemeClr val="accent2"/>
                </a:solidFill>
                <a:hlinkClick r:id="rId3">
                  <a:extLst>
                    <a:ext uri="{A12FA001-AC4F-418D-AE19-62706E023703}">
                      <ahyp:hlinkClr xmlns:ahyp="http://schemas.microsoft.com/office/drawing/2018/hyperlinkcolor" val="tx"/>
                    </a:ext>
                  </a:extLst>
                </a:hlinkClick>
              </a:rPr>
              <a:t>https://doi.org/10.1177/1049732315617444</a:t>
            </a:r>
            <a:r>
              <a:rPr lang="en-US" dirty="0">
                <a:solidFill>
                  <a:schemeClr val="accent2"/>
                </a:solidFill>
              </a:rPr>
              <a:t> </a:t>
            </a:r>
          </a:p>
          <a:p>
            <a:pPr marL="457200" indent="-457200">
              <a:buNone/>
            </a:pPr>
            <a:r>
              <a:rPr lang="en-US" dirty="0"/>
              <a:t>Merriam, S. B., &amp; </a:t>
            </a:r>
            <a:r>
              <a:rPr lang="en-US" dirty="0" err="1"/>
              <a:t>Grenier</a:t>
            </a:r>
            <a:r>
              <a:rPr lang="en-US" dirty="0"/>
              <a:t>, R. S. (Eds.). (2019). Qualitative Research in Practice: Examples for Discussion and Analysis. John Wiley &amp; Sons, Incorporated. </a:t>
            </a:r>
            <a:r>
              <a:rPr lang="en-US" dirty="0">
                <a:solidFill>
                  <a:schemeClr val="accent2"/>
                </a:solidFill>
                <a:hlinkClick r:id="rId4">
                  <a:extLst>
                    <a:ext uri="{A12FA001-AC4F-418D-AE19-62706E023703}">
                      <ahyp:hlinkClr xmlns:ahyp="http://schemas.microsoft.com/office/drawing/2018/hyperlinkcolor" val="tx"/>
                    </a:ext>
                  </a:extLst>
                </a:hlinkClick>
              </a:rPr>
              <a:t>http://ebookcentral.proquest.com/lib/tcsesl/detail.action?docID=5630257</a:t>
            </a:r>
            <a:r>
              <a:rPr lang="en-US" dirty="0">
                <a:solidFill>
                  <a:schemeClr val="accent2"/>
                </a:solidFill>
              </a:rPr>
              <a:t> </a:t>
            </a:r>
          </a:p>
          <a:p>
            <a:pPr marL="457200" indent="-457200">
              <a:buNone/>
            </a:pPr>
            <a:r>
              <a:rPr lang="en-US" dirty="0"/>
              <a:t>Moser, A., &amp; </a:t>
            </a:r>
            <a:r>
              <a:rPr lang="en-US" dirty="0" err="1"/>
              <a:t>Korstjens</a:t>
            </a:r>
            <a:r>
              <a:rPr lang="en-US" dirty="0"/>
              <a:t>, I. (2018). Series: Practical guidance to qualitative research. Part 3: Sampling, data collection and analysis. European Journal of General Practice, 24(1), 9–18. </a:t>
            </a:r>
            <a:r>
              <a:rPr lang="en-US" dirty="0">
                <a:solidFill>
                  <a:schemeClr val="accent2"/>
                </a:solidFill>
                <a:hlinkClick r:id="rId5">
                  <a:extLst>
                    <a:ext uri="{A12FA001-AC4F-418D-AE19-62706E023703}">
                      <ahyp:hlinkClr xmlns:ahyp="http://schemas.microsoft.com/office/drawing/2018/hyperlinkcolor" val="tx"/>
                    </a:ext>
                  </a:extLst>
                </a:hlinkClick>
              </a:rPr>
              <a:t>https://doi.org/10.1080/13814788.2017.1375091</a:t>
            </a:r>
            <a:r>
              <a:rPr lang="en-US" dirty="0">
                <a:solidFill>
                  <a:schemeClr val="accent2"/>
                </a:solidFill>
              </a:rPr>
              <a:t> </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8</a:t>
            </a:fld>
            <a:endParaRPr lang="en-US" dirty="0"/>
          </a:p>
        </p:txBody>
      </p:sp>
    </p:spTree>
    <p:extLst>
      <p:ext uri="{BB962C8B-B14F-4D97-AF65-F5344CB8AC3E}">
        <p14:creationId xmlns:p14="http://schemas.microsoft.com/office/powerpoint/2010/main" val="613291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98415_win32_fixed" id="{1E7205E9-DD76-422B-B9FD-343E9C2C894B}" vid="{008E2BBC-A2E4-4140-B026-F6CAB78406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7B5194-E537-408E-9CFF-66A6141D5DE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F9969FA-0C19-40F2-9B6F-EADA7B231A6C}">
  <ds:schemaRefs>
    <ds:schemaRef ds:uri="http://schemas.microsoft.com/sharepoint/v3/contenttype/forms"/>
  </ds:schemaRefs>
</ds:datastoreItem>
</file>

<file path=customXml/itemProps3.xml><?xml version="1.0" encoding="utf-8"?>
<ds:datastoreItem xmlns:ds="http://schemas.openxmlformats.org/officeDocument/2006/customXml" ds:itemID="{4FCFB5EA-1DDA-4423-A8FC-85579F36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corporate teach a course with animation</Template>
  <TotalTime>130</TotalTime>
  <Words>657</Words>
  <Application>Microsoft Office PowerPoint</Application>
  <PresentationFormat>Widescreen</PresentationFormat>
  <Paragraphs>50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Exploring the Experiences of English Language Learners in an AI-based Science Curriculum: A Phenomenological Study</vt:lpstr>
      <vt:lpstr>Presentation Outline</vt:lpstr>
      <vt:lpstr>Study Scenario</vt:lpstr>
      <vt:lpstr>Qualitative Methodology</vt:lpstr>
      <vt:lpstr>Sample Population &amp; Size</vt:lpstr>
      <vt:lpstr>Research Questions</vt:lpstr>
      <vt:lpstr>Data Triangulation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Experiences of English Language Learners in an AI-based Science Curriculum</dc:title>
  <dc:creator>Frank Jamison - Student</dc:creator>
  <cp:lastModifiedBy>Frank Jamison - Student</cp:lastModifiedBy>
  <cp:revision>2</cp:revision>
  <dcterms:created xsi:type="dcterms:W3CDTF">2023-04-06T00:41:18Z</dcterms:created>
  <dcterms:modified xsi:type="dcterms:W3CDTF">2023-04-06T23:41:48Z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